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60" r:id="rId5"/>
    <p:sldMasterId id="2147483684" r:id="rId6"/>
    <p:sldMasterId id="2147483692" r:id="rId7"/>
    <p:sldMasterId id="2147483695" r:id="rId8"/>
    <p:sldMasterId id="2147483702" r:id="rId9"/>
  </p:sldMasterIdLst>
  <p:notesMasterIdLst>
    <p:notesMasterId r:id="rId20"/>
  </p:notesMasterIdLst>
  <p:sldIdLst>
    <p:sldId id="257" r:id="rId10"/>
    <p:sldId id="258" r:id="rId11"/>
    <p:sldId id="261" r:id="rId12"/>
    <p:sldId id="266" r:id="rId13"/>
    <p:sldId id="265" r:id="rId14"/>
    <p:sldId id="264" r:id="rId15"/>
    <p:sldId id="263" r:id="rId16"/>
    <p:sldId id="262" r:id="rId17"/>
    <p:sldId id="259" r:id="rId18"/>
    <p:sldId id="268" r:id="rId19"/>
  </p:sldIdLst>
  <p:sldSz cx="12192000" cy="6858000"/>
  <p:notesSz cx="6858000" cy="9144000"/>
  <p:embeddedFontLst>
    <p:embeddedFont>
      <p:font typeface="Montserrat" panose="00000500000000000000" pitchFamily="2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B2AD18-CD0D-40FC-36A8-8681236C8EF6}" name="Bolton, Warren S." initials="WB" userId="S::boltonws@dhec.sc.gov::a298a979-ae07-4c74-a793-a585700619f2" providerId="AD"/>
  <p188:author id="{AB1BF2F9-7C86-9E07-C04B-D20613ACFA0B}" name="Jennings, Andre J." initials="eJ" userId="S::JenninAJ@dhec.sc.gov::740623af-0c20-471d-a77d-71b6d058f68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00A9CE"/>
    <a:srgbClr val="84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A261C-0D88-1F74-D548-BECCB0B41F9C}" v="139" dt="2024-01-17T22:01:23.521"/>
    <p1510:client id="{EE61B003-624A-4BD7-8256-E6CB04FE0FCC}" v="1" dt="2024-01-18T15:20:14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17" autoAdjust="0"/>
  </p:normalViewPr>
  <p:slideViewPr>
    <p:cSldViewPr snapToGrid="0">
      <p:cViewPr varScale="1">
        <p:scale>
          <a:sx n="77" d="100"/>
          <a:sy n="77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microsoft.com/office/2018/10/relationships/authors" Target="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font" Target="fonts/font5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8CE18-2900-4A18-B511-80B9B5DE5FD2}" type="datetimeFigureOut">
              <a:rPr lang="en-US" smtClean="0"/>
              <a:t>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2B6EC7-A21D-48FA-8E87-AAD4A657F1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58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2B6EC7-A21D-48FA-8E87-AAD4A657F1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74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676454"/>
            <a:ext cx="9144000" cy="886119"/>
          </a:xfrm>
        </p:spPr>
        <p:txBody>
          <a:bodyPr anchor="t" anchorCtr="1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89815"/>
            <a:ext cx="9144000" cy="809707"/>
          </a:xfrm>
          <a:prstGeom prst="rect">
            <a:avLst/>
          </a:prstGeom>
        </p:spPr>
        <p:txBody>
          <a:bodyPr anchor="t" anchorCtr="1"/>
          <a:lstStyle>
            <a:lvl1pPr marL="0" indent="0" algn="ctr">
              <a:buNone/>
              <a:defRPr sz="2400">
                <a:solidFill>
                  <a:srgbClr val="00A9CE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089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9033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814840"/>
            <a:ext cx="5156200" cy="33615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814840"/>
            <a:ext cx="5156200" cy="33615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912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147071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2786756"/>
            <a:ext cx="5158316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3610668"/>
            <a:ext cx="5158316" cy="2582314"/>
          </a:xfrm>
        </p:spPr>
        <p:txBody>
          <a:bodyPr/>
          <a:lstStyle>
            <a:lvl1pPr>
              <a:defRPr>
                <a:solidFill>
                  <a:srgbClr val="84C600"/>
                </a:solidFill>
              </a:defRPr>
            </a:lvl1pPr>
            <a:lvl2pPr>
              <a:defRPr>
                <a:solidFill>
                  <a:srgbClr val="84C600"/>
                </a:solidFill>
              </a:defRPr>
            </a:lvl2pPr>
            <a:lvl3pPr>
              <a:defRPr>
                <a:solidFill>
                  <a:srgbClr val="84C600"/>
                </a:solidFill>
              </a:defRPr>
            </a:lvl3pPr>
            <a:lvl4pPr>
              <a:defRPr>
                <a:solidFill>
                  <a:srgbClr val="84C600"/>
                </a:solidFill>
              </a:defRPr>
            </a:lvl4pPr>
            <a:lvl5pPr>
              <a:defRPr>
                <a:solidFill>
                  <a:srgbClr val="84C6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786756"/>
            <a:ext cx="518371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610668"/>
            <a:ext cx="5183717" cy="2582314"/>
          </a:xfrm>
        </p:spPr>
        <p:txBody>
          <a:bodyPr/>
          <a:lstStyle>
            <a:lvl1pPr>
              <a:defRPr>
                <a:solidFill>
                  <a:srgbClr val="84C600"/>
                </a:solidFill>
              </a:defRPr>
            </a:lvl1pPr>
            <a:lvl2pPr>
              <a:defRPr>
                <a:solidFill>
                  <a:srgbClr val="84C600"/>
                </a:solidFill>
              </a:defRPr>
            </a:lvl2pPr>
            <a:lvl3pPr>
              <a:defRPr>
                <a:solidFill>
                  <a:srgbClr val="84C600"/>
                </a:solidFill>
              </a:defRPr>
            </a:lvl3pPr>
            <a:lvl4pPr>
              <a:defRPr>
                <a:solidFill>
                  <a:srgbClr val="84C600"/>
                </a:solidFill>
              </a:defRPr>
            </a:lvl4pPr>
            <a:lvl5pPr>
              <a:defRPr>
                <a:solidFill>
                  <a:srgbClr val="84C6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69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E68C37-DF3A-7DF1-FB45-62186B1D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90ED803-FBE5-47E1-8C30-23EE4AB3D70E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537F3-A3F0-CF25-C362-3A751655B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16384E-CFE5-BF11-B3F5-DDD0E2A68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6DF8A176-3F83-484E-A02B-751EC8AE40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758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1321724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1851950"/>
            <a:ext cx="6172200" cy="4324407"/>
          </a:xfrm>
        </p:spPr>
        <p:txBody>
          <a:bodyPr/>
          <a:lstStyle>
            <a:lvl1pPr>
              <a:defRPr sz="2800">
                <a:solidFill>
                  <a:srgbClr val="84C600"/>
                </a:solidFill>
              </a:defRPr>
            </a:lvl1pPr>
            <a:lvl2pPr>
              <a:defRPr sz="2400">
                <a:solidFill>
                  <a:srgbClr val="84C600"/>
                </a:solidFill>
              </a:defRPr>
            </a:lvl2pPr>
            <a:lvl3pPr>
              <a:defRPr sz="2000">
                <a:solidFill>
                  <a:srgbClr val="84C600"/>
                </a:solidFill>
              </a:defRPr>
            </a:lvl3pPr>
            <a:lvl4pPr>
              <a:defRPr sz="1800">
                <a:solidFill>
                  <a:srgbClr val="84C600"/>
                </a:solidFill>
              </a:defRPr>
            </a:lvl4pPr>
            <a:lvl5pPr>
              <a:defRPr sz="1600">
                <a:solidFill>
                  <a:srgbClr val="84C6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921924"/>
            <a:ext cx="3932767" cy="3254432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414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1313411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1843637"/>
            <a:ext cx="6172200" cy="433272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rgbClr val="84C60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913612"/>
            <a:ext cx="3932767" cy="326274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060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0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4715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506662"/>
            <a:ext cx="5181600" cy="3649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506662"/>
            <a:ext cx="5181600" cy="36490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9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5697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473015"/>
            <a:ext cx="5157787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3296927"/>
            <a:ext cx="5157787" cy="3684588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473015"/>
            <a:ext cx="5183188" cy="823912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296927"/>
            <a:ext cx="5183188" cy="3684588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>
                <a:solidFill>
                  <a:srgbClr val="84BD00"/>
                </a:solidFill>
              </a:defRPr>
            </a:lvl2pPr>
            <a:lvl3pPr>
              <a:defRPr>
                <a:solidFill>
                  <a:srgbClr val="84BD00"/>
                </a:solidFill>
              </a:defRPr>
            </a:lvl3pPr>
            <a:lvl4pPr>
              <a:defRPr>
                <a:solidFill>
                  <a:srgbClr val="84BD00"/>
                </a:solidFill>
              </a:defRPr>
            </a:lvl4pPr>
            <a:lvl5pPr>
              <a:defRPr>
                <a:solidFill>
                  <a:srgbClr val="84BD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3210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8140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411632"/>
            <a:ext cx="6172200" cy="4762925"/>
          </a:xfrm>
        </p:spPr>
        <p:txBody>
          <a:bodyPr/>
          <a:lstStyle>
            <a:lvl1pPr>
              <a:defRPr sz="2800">
                <a:solidFill>
                  <a:srgbClr val="84BD00"/>
                </a:solidFill>
              </a:defRPr>
            </a:lvl1pPr>
            <a:lvl2pPr>
              <a:defRPr sz="2400">
                <a:solidFill>
                  <a:srgbClr val="84BD00"/>
                </a:solidFill>
              </a:defRPr>
            </a:lvl2pPr>
            <a:lvl3pPr>
              <a:defRPr sz="2000">
                <a:solidFill>
                  <a:srgbClr val="84BD00"/>
                </a:solidFill>
              </a:defRPr>
            </a:lvl3pPr>
            <a:lvl4pPr>
              <a:defRPr sz="1800">
                <a:solidFill>
                  <a:srgbClr val="84BD00"/>
                </a:solidFill>
              </a:defRPr>
            </a:lvl4pPr>
            <a:lvl5pPr>
              <a:defRPr sz="1600">
                <a:solidFill>
                  <a:srgbClr val="84BD0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81607"/>
            <a:ext cx="3932237" cy="369295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6878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90833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421058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491033"/>
            <a:ext cx="3932237" cy="381158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125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58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441469"/>
            <a:ext cx="10363200" cy="1668694"/>
          </a:xfrm>
        </p:spPr>
        <p:txBody>
          <a:bodyPr anchorCtr="1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02239"/>
            <a:ext cx="10363200" cy="45872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810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58343"/>
            <a:ext cx="10515600" cy="2394064"/>
          </a:xfrm>
        </p:spPr>
        <p:txBody>
          <a:bodyPr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323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D44C9D9-09DE-B42F-F7C0-36DF072E82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84333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629B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D4E0267-B29D-A0B8-555C-1ABF96C5D5A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1176338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CCC90A82-59BF-FA43-E04E-293261D8553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2636838"/>
            <a:ext cx="10515600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0062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D358A5D-9639-900B-598E-362C9A65B0F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416301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FA6267D-5EAE-1784-0091-1569254A25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4876801"/>
            <a:ext cx="1051560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07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ontserrat" panose="00000500000000000000" pitchFamily="50" charset="0"/>
        </a:defRPr>
      </a:lvl9pPr>
    </p:titleStyle>
    <p:bodyStyle>
      <a:lvl1pPr algn="ctr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800" kern="1200">
          <a:solidFill>
            <a:srgbClr val="00A9CB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E886A16-8170-8891-272A-DDCC48D2807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1428751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F76B5687-0142-6EE8-4C61-52174B66C67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2889251"/>
            <a:ext cx="10515600" cy="328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1962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00629B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00629B"/>
          </a:solidFill>
          <a:latin typeface="Montserrat" panose="00000500000000000000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629B"/>
          </a:solidFill>
          <a:latin typeface="Montserrat" panose="00000500000000000000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A9CE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A9CE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A9CE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A9CE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00A9C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6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7.png"/><Relationship Id="rId4" Type="http://schemas.openxmlformats.org/officeDocument/2006/relationships/hyperlink" Target="https://www.healthinaging.org/tools-and-tips/tip-sheet-how-talk-your-healthcare-provider-tips-improving-communic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LGBT7hSdQT8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inaging.org/tools-and-tips/tip-sheet-how-talk-your-healthcare-provider-tips-improving-communication" TargetMode="External"/><Relationship Id="rId2" Type="http://schemas.openxmlformats.org/officeDocument/2006/relationships/hyperlink" Target="https://www.cdc.gov/healthliteracy/researchevaluate/comm-strategies.html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EDF78F66-9AF2-8353-6878-0192BA8D7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441701"/>
            <a:ext cx="7772400" cy="1668463"/>
          </a:xfrm>
        </p:spPr>
        <p:txBody>
          <a:bodyPr/>
          <a:lstStyle/>
          <a:p>
            <a:pPr eaLnBrk="1" hangingPunct="1"/>
            <a:r>
              <a:rPr lang="en-US" altLang="en-US"/>
              <a:t>Provider Communication</a:t>
            </a: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CE3B6BBE-103B-3EA1-87CC-EB9967F803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5202239"/>
            <a:ext cx="7772400" cy="458787"/>
          </a:xfrm>
        </p:spPr>
        <p:txBody>
          <a:bodyPr/>
          <a:lstStyle/>
          <a:p>
            <a:pPr eaLnBrk="1" hangingPunct="1"/>
            <a:r>
              <a:rPr lang="en-US" altLang="en-US"/>
              <a:t>PrEP Counseling Center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D0F60F0-E93D-7472-3F13-C2B3190274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803" y="520223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">
            <a:extLst>
              <a:ext uri="{FF2B5EF4-FFF2-40B4-BE49-F238E27FC236}">
                <a16:creationId xmlns:a16="http://schemas.microsoft.com/office/drawing/2014/main" id="{D4E76D1F-8850-6AB3-7D39-BDD504552A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6338" y="2255838"/>
            <a:ext cx="73152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</a:defRPr>
            </a:lvl9pPr>
          </a:lstStyle>
          <a:p>
            <a:pPr algn="ctr" defTabSz="457200"/>
            <a:r>
              <a:rPr lang="en-US" altLang="en-US">
                <a:solidFill>
                  <a:srgbClr val="00629B"/>
                </a:solidFill>
              </a:rPr>
              <a:t>Andre Jennings, DHA, HIV-PCP</a:t>
            </a:r>
          </a:p>
          <a:p>
            <a:pPr algn="ctr" defTabSz="457200"/>
            <a:r>
              <a:rPr lang="en-US" altLang="en-US">
                <a:solidFill>
                  <a:srgbClr val="00629B"/>
                </a:solidFill>
              </a:rPr>
              <a:t>PrEP Program Coordinator II</a:t>
            </a:r>
          </a:p>
          <a:p>
            <a:pPr algn="ctr" defTabSz="457200"/>
            <a:r>
              <a:rPr lang="en-US" altLang="en-US">
                <a:solidFill>
                  <a:srgbClr val="00629B"/>
                </a:solidFill>
              </a:rPr>
              <a:t>DHEC Central Office</a:t>
            </a:r>
          </a:p>
          <a:p>
            <a:pPr algn="ctr" defTabSz="457200"/>
            <a:r>
              <a:rPr lang="en-US" altLang="en-US">
                <a:solidFill>
                  <a:srgbClr val="00629B"/>
                </a:solidFill>
              </a:rPr>
              <a:t>Office:  803-898-8088</a:t>
            </a:r>
          </a:p>
          <a:p>
            <a:pPr algn="ctr" defTabSz="457200"/>
            <a:r>
              <a:rPr lang="en-US" altLang="en-US">
                <a:solidFill>
                  <a:srgbClr val="00629B"/>
                </a:solidFill>
              </a:rPr>
              <a:t>Cell:  803-973-1349</a:t>
            </a:r>
          </a:p>
          <a:p>
            <a:pPr algn="ctr" defTabSz="457200"/>
            <a:r>
              <a:rPr lang="en-US" altLang="en-US">
                <a:solidFill>
                  <a:srgbClr val="00629B"/>
                </a:solidFill>
              </a:rPr>
              <a:t>Email:  jenninaj@dhec.sc.gov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FED69F7-EC2D-DA4D-F778-4E5817B49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7133" y="437884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7A1359C-5267-4E22-CD60-D7BDC7CA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What is Provider Communication?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79C85FE-F811-0F27-018B-A625B75B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Patient-provider communication is defined as the shared and mutually understood exchange of information between a patient and their medical/health care provider.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Effective provider communication is crucial for people receiving </a:t>
            </a:r>
            <a:r>
              <a:rPr lang="en-US" altLang="en-US" sz="2400" dirty="0" err="1"/>
              <a:t>PrEP</a:t>
            </a:r>
            <a:r>
              <a:rPr lang="en-US" altLang="en-US" sz="2400" dirty="0"/>
              <a:t> services.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D38581E-95DE-D232-E138-C2F8024971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109" y="5689601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7A1359C-5267-4E22-CD60-D7BDC7CA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Why is it important?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79C85FE-F811-0F27-018B-A625B75B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Your health outcomes depend on successful communication.</a:t>
            </a:r>
          </a:p>
          <a:p>
            <a:r>
              <a:rPr lang="en-US" altLang="en-US" sz="2400" dirty="0">
                <a:ea typeface="Open Sans"/>
                <a:cs typeface="Open Sans"/>
              </a:rPr>
              <a:t>No one knows your body better than you.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Ensures quality care is provided.</a:t>
            </a:r>
            <a:endParaRPr lang="en-US" altLang="en-US" sz="2400" dirty="0">
              <a:ea typeface="Open Sans"/>
              <a:cs typeface="Open Sans"/>
            </a:endParaRPr>
          </a:p>
          <a:p>
            <a:pPr eaLnBrk="1" hangingPunct="1"/>
            <a:r>
              <a:rPr lang="en-US" altLang="en-US" sz="2400" dirty="0"/>
              <a:t>This allows providers the ability to explain what you can do to stay as  healthy as possible.</a:t>
            </a:r>
            <a:endParaRPr lang="en-US" altLang="en-US" sz="2400" dirty="0">
              <a:ea typeface="Open Sans"/>
              <a:cs typeface="Open San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9BEABF8-16CA-8C81-115D-E11A810FC8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1108" y="561981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68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7A1359C-5267-4E22-CD60-D7BDC7CA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Tips for improving communication: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79C85FE-F811-0F27-018B-A625B75B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Before your appointment</a:t>
            </a:r>
            <a:endParaRPr lang="en-US" altLang="en-US" sz="2400">
              <a:ea typeface="Open Sans"/>
              <a:cs typeface="Open Sans"/>
            </a:endParaRP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During your appointment</a:t>
            </a:r>
            <a:endParaRPr lang="en-US" altLang="en-US" sz="2400">
              <a:ea typeface="Open Sans"/>
              <a:cs typeface="Open Sans"/>
            </a:endParaRP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After your appointment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376FCA-E954-859B-D301-654B392C3EB3}"/>
              </a:ext>
            </a:extLst>
          </p:cNvPr>
          <p:cNvSpPr txBox="1"/>
          <p:nvPr/>
        </p:nvSpPr>
        <p:spPr>
          <a:xfrm>
            <a:off x="373633" y="5583688"/>
            <a:ext cx="116005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>
                <a:hlinkClick r:id="rId4"/>
              </a:rPr>
              <a:t>https://www.healthinaging.org/tools-and-tips/tip-sheet-how-talk-your-healthcare-provider-tips-improving-communication</a:t>
            </a:r>
            <a:endParaRPr lang="en-US" sz="160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738C410-5659-F296-6776-1C42213299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6743" y="59222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0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7A1359C-5267-4E22-CD60-D7BDC7CA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Before your appointment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79C85FE-F811-0F27-018B-A625B75B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Make a list!  Write down your goals for your medical visits, as well as the things you most want to discuss with your provider. Remember to bring the list to the appointment.</a:t>
            </a:r>
            <a:endParaRPr lang="en-US" altLang="en-US" sz="2400" dirty="0">
              <a:ea typeface="Open Sans"/>
              <a:cs typeface="Open Sans"/>
            </a:endParaRPr>
          </a:p>
          <a:p>
            <a:pPr eaLnBrk="1" hangingPunct="1"/>
            <a:r>
              <a:rPr lang="en-US" altLang="en-US" sz="2400" dirty="0"/>
              <a:t>Bring your medications, vitamins and other remedies.  If you can’t bring your medications, make a complete list or take photos of the bottles.  </a:t>
            </a:r>
            <a:endParaRPr lang="en-US" altLang="en-US" sz="2400" dirty="0">
              <a:ea typeface="Open Sans"/>
              <a:cs typeface="Open Sans"/>
            </a:endParaRPr>
          </a:p>
          <a:p>
            <a:pPr eaLnBrk="1" hangingPunct="1"/>
            <a:r>
              <a:rPr lang="en-US" altLang="en-US" sz="2400" dirty="0"/>
              <a:t>Bring pen and paper to take notes.</a:t>
            </a:r>
          </a:p>
          <a:p>
            <a:pPr eaLnBrk="1" hangingPunct="1"/>
            <a:r>
              <a:rPr lang="en-US" altLang="en-US" sz="2400" dirty="0"/>
              <a:t>Consider bringing a spouse, partner or friend to the appointment.</a:t>
            </a:r>
            <a:endParaRPr lang="en-US" altLang="en-US" sz="2400" dirty="0">
              <a:ea typeface="Open Sans"/>
              <a:cs typeface="Open San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F8D140-843E-0686-41EC-297D2EEFDF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837" y="583555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1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7A1359C-5267-4E22-CD60-D7BDC7CA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During your appointment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79C85FE-F811-0F27-018B-A625B75B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/>
              <a:t>Establish trust between yourself and your provider.</a:t>
            </a:r>
            <a:endParaRPr lang="en-US" altLang="en-US" sz="2400" dirty="0">
              <a:ea typeface="Open Sans"/>
              <a:cs typeface="Open Sans"/>
            </a:endParaRPr>
          </a:p>
          <a:p>
            <a:pPr lvl="1"/>
            <a:r>
              <a:rPr lang="en-US" altLang="en-US" sz="2000" dirty="0">
                <a:ea typeface="Open Sans"/>
                <a:cs typeface="Open Sans"/>
              </a:rPr>
              <a:t>Tell your provider about your concerns and expect to be heard.</a:t>
            </a:r>
          </a:p>
          <a:p>
            <a:pPr eaLnBrk="1" hangingPunct="1"/>
            <a:r>
              <a:rPr lang="en-US" altLang="en-US" sz="2400" dirty="0"/>
              <a:t>Answer questions honestly.</a:t>
            </a:r>
            <a:endParaRPr lang="en-US" altLang="en-US" sz="2400" dirty="0">
              <a:ea typeface="Open Sans"/>
              <a:cs typeface="Open Sans"/>
            </a:endParaRPr>
          </a:p>
          <a:p>
            <a:pPr lvl="1"/>
            <a:r>
              <a:rPr lang="en-US" altLang="en-US" sz="2000" dirty="0">
                <a:ea typeface="Open Sans"/>
                <a:cs typeface="Open Sans"/>
              </a:rPr>
              <a:t>If they don't know, they can't help you.</a:t>
            </a:r>
          </a:p>
          <a:p>
            <a:pPr lvl="1"/>
            <a:r>
              <a:rPr lang="en-US" altLang="en-US" sz="2000" dirty="0">
                <a:ea typeface="Open Sans"/>
                <a:cs typeface="Open Sans"/>
              </a:rPr>
              <a:t>Your provider should respond non-judgmentally. </a:t>
            </a:r>
          </a:p>
          <a:p>
            <a:pPr eaLnBrk="1" hangingPunct="1"/>
            <a:r>
              <a:rPr lang="en-US" altLang="en-US" sz="2400" dirty="0"/>
              <a:t>Ask questions and repeat questions back to your provider for clarity.</a:t>
            </a:r>
            <a:endParaRPr lang="en-US" altLang="en-US" sz="2400" dirty="0">
              <a:ea typeface="Open Sans"/>
              <a:cs typeface="Open Sans"/>
            </a:endParaRPr>
          </a:p>
          <a:p>
            <a:pPr eaLnBrk="1" hangingPunct="1"/>
            <a:r>
              <a:rPr lang="en-US" altLang="en-US" sz="2400" dirty="0"/>
              <a:t>Mention any cultural or religious traditions that might affect your care.</a:t>
            </a:r>
            <a:endParaRPr lang="en-US" altLang="en-US" sz="2400" dirty="0">
              <a:ea typeface="Open Sans"/>
              <a:cs typeface="Open Sans"/>
            </a:endParaRPr>
          </a:p>
          <a:p>
            <a:pPr eaLnBrk="1" hangingPunct="1"/>
            <a:r>
              <a:rPr lang="en-US" altLang="en-US" sz="2400" dirty="0"/>
              <a:t>Ask for written instructions.</a:t>
            </a:r>
            <a:endParaRPr lang="en-US" altLang="en-US" sz="2400" dirty="0">
              <a:ea typeface="Open Sans"/>
              <a:cs typeface="Open Sans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B1A9A95-C258-7DAB-1D2C-4C92251402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27" y="5769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4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1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7A1359C-5267-4E22-CD60-D7BDC7CA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dirty="0"/>
              <a:t>After your appointment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79C85FE-F811-0F27-018B-A625B75BE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24485"/>
            <a:ext cx="10515600" cy="3287713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Call with any questions or concerns that you may have, especially if you don’t understand the instructions that were given to you.</a:t>
            </a:r>
            <a:endParaRPr lang="en-US" altLang="en-US" sz="2400" dirty="0">
              <a:ea typeface="Open Sans"/>
              <a:cs typeface="Open Sans"/>
            </a:endParaRPr>
          </a:p>
          <a:p>
            <a:pPr eaLnBrk="1" hangingPunct="1"/>
            <a:r>
              <a:rPr lang="en-US" altLang="en-US" sz="2400" dirty="0"/>
              <a:t>Always let your provider know if you’re having lingering side effects.</a:t>
            </a:r>
            <a:endParaRPr lang="en-US" altLang="en-US" sz="2400" dirty="0">
              <a:ea typeface="Open Sans"/>
              <a:cs typeface="Open Sans"/>
            </a:endParaRPr>
          </a:p>
          <a:p>
            <a:pPr eaLnBrk="1" hangingPunct="1"/>
            <a:r>
              <a:rPr lang="en-US" altLang="en-US" sz="2400" dirty="0"/>
              <a:t>Make a commitment to attend your next scheduled appointment.</a:t>
            </a:r>
            <a:endParaRPr lang="en-US" altLang="en-US" sz="2400" dirty="0">
              <a:ea typeface="Open Sans"/>
              <a:cs typeface="Open Sans"/>
            </a:endParaRPr>
          </a:p>
          <a:p>
            <a:pPr eaLnBrk="1" hangingPunct="1"/>
            <a:r>
              <a:rPr lang="en-US" altLang="en-US" sz="2400" dirty="0"/>
              <a:t>Set daily reminders to take your medication (i.e. setting an alarm on your phone).</a:t>
            </a:r>
          </a:p>
          <a:p>
            <a:pPr eaLnBrk="1" hangingPunct="1"/>
            <a:r>
              <a:rPr lang="en-US" altLang="en-US" sz="2400" dirty="0"/>
              <a:t>Record any missed dosage and report it at your next appointment.</a:t>
            </a:r>
            <a:endParaRPr lang="en-US" altLang="en-US" sz="2400" dirty="0">
              <a:ea typeface="Open Sans"/>
              <a:cs typeface="Open Sans"/>
            </a:endParaRPr>
          </a:p>
          <a:p>
            <a:pPr eaLnBrk="1" hangingPunct="1"/>
            <a:r>
              <a:rPr lang="en-US" altLang="en-US" sz="2400" dirty="0"/>
              <a:t>DO NOT take multiple doses to make up for a missed dose. Resume your normal prescription regimen the next day.</a:t>
            </a:r>
            <a:endParaRPr lang="en-US" altLang="en-US" sz="2400" dirty="0">
              <a:ea typeface="Open Sans"/>
              <a:cs typeface="Open Sans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E71946-35F5-AB84-2A6C-73F6F4C748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9182" y="57685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7A1359C-5267-4E22-CD60-D7BDC7CA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Tips for Provider Communication: Patient</a:t>
            </a:r>
          </a:p>
        </p:txBody>
      </p:sp>
      <p:pic>
        <p:nvPicPr>
          <p:cNvPr id="2" name="Online Media 1" title="Talking to your Doctor">
            <a:hlinkClick r:id="" action="ppaction://media"/>
            <a:extLst>
              <a:ext uri="{FF2B5EF4-FFF2-40B4-BE49-F238E27FC236}">
                <a16:creationId xmlns:a16="http://schemas.microsoft.com/office/drawing/2014/main" id="{75B9EFAD-E36D-6D20-4B9B-92C21ABD758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84525" y="2889251"/>
            <a:ext cx="5822950" cy="328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1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C7A1359C-5267-4E22-CD60-D7BDC7CAB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References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579C85FE-F811-0F27-018B-A625B75B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/>
              <a:t>Centers for Disease Control and Prevention [CDC], 2024, Communication Strategies, </a:t>
            </a:r>
            <a:r>
              <a:rPr lang="en-US" sz="2400">
                <a:hlinkClick r:id="rId2"/>
              </a:rPr>
              <a:t>https://www.cdc.gov/healthliteracy/researchevaluate/comm-strategies.html</a:t>
            </a:r>
            <a:r>
              <a:rPr lang="en-US" sz="2400"/>
              <a:t>.</a:t>
            </a:r>
          </a:p>
          <a:p>
            <a:pPr eaLnBrk="1" hangingPunct="1"/>
            <a:r>
              <a:rPr lang="en-US" altLang="en-US" sz="2400"/>
              <a:t>Health in Aging, 2024, Improving Communication, </a:t>
            </a:r>
            <a:r>
              <a:rPr lang="en-US" altLang="en-US" sz="2400">
                <a:hlinkClick r:id="rId3"/>
              </a:rPr>
              <a:t>https://www.healthinaging.org/tools-and-tips/tip-sheet-how-talk-your-healthcare-provider-tips-improving-communication</a:t>
            </a:r>
            <a:r>
              <a:rPr lang="en-US" altLang="en-US" sz="2400"/>
              <a:t>.</a:t>
            </a:r>
          </a:p>
          <a:p>
            <a:pPr marL="0" indent="0" eaLnBrk="1" hangingPunct="1"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42561048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 Blue Widescreen.pptx" id="{2DC12E0D-CA4A-4CC3-AAFE-7B0F2EFD7898}" vid="{588D8FF3-6077-446B-842A-DB98C5B92C59}"/>
    </a:ext>
  </a:extLst>
</a:theme>
</file>

<file path=ppt/theme/theme2.xml><?xml version="1.0" encoding="utf-8"?>
<a:theme xmlns:a="http://schemas.openxmlformats.org/drawingml/2006/main" name="Interio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 Blue Widescreen.pptx" id="{2DC12E0D-CA4A-4CC3-AAFE-7B0F2EFD7898}" vid="{D33DE91D-A1F7-47C1-A18D-D225B65E1E2C}"/>
    </a:ext>
  </a:extLst>
</a:theme>
</file>

<file path=ppt/theme/theme3.xml><?xml version="1.0" encoding="utf-8"?>
<a:theme xmlns:a="http://schemas.openxmlformats.org/drawingml/2006/main" name="Contact us (Final Slid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 Blue Widescreen.pptx" id="{2DC12E0D-CA4A-4CC3-AAFE-7B0F2EFD7898}" vid="{1E870FA4-0B4E-4541-8C5E-E930C18EAC8E}"/>
    </a:ext>
  </a:extLst>
</a:theme>
</file>

<file path=ppt/theme/theme4.xml><?xml version="1.0" encoding="utf-8"?>
<a:theme xmlns:a="http://schemas.openxmlformats.org/drawingml/2006/main" name="Office Theme">
  <a:themeElements>
    <a:clrScheme name="DHEC colors">
      <a:dk1>
        <a:srgbClr val="00629B"/>
      </a:dk1>
      <a:lt1>
        <a:srgbClr val="FFFFFF"/>
      </a:lt1>
      <a:dk2>
        <a:srgbClr val="44546A"/>
      </a:dk2>
      <a:lt2>
        <a:srgbClr val="E7E6E6"/>
      </a:lt2>
      <a:accent1>
        <a:srgbClr val="00A9CE"/>
      </a:accent1>
      <a:accent2>
        <a:srgbClr val="84BD0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A9CE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Blue_Standard.pot [Compatibility Mode]" id="{B5A42A8A-0C71-4862-A086-E436775E9491}" vid="{30029091-060F-4655-A4A4-6AA046A2D797}"/>
    </a:ext>
  </a:extLst>
</a:theme>
</file>

<file path=ppt/theme/theme5.xml><?xml version="1.0" encoding="utf-8"?>
<a:theme xmlns:a="http://schemas.openxmlformats.org/drawingml/2006/main" name="Interio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Blue_Standard.pot [Compatibility Mode]" id="{B5A42A8A-0C71-4862-A086-E436775E9491}" vid="{60867928-4FB1-46B0-90ED-66971EB5B721}"/>
    </a:ext>
  </a:extLst>
</a:theme>
</file>

<file path=ppt/theme/theme6.xml><?xml version="1.0" encoding="utf-8"?>
<a:theme xmlns:a="http://schemas.openxmlformats.org/drawingml/2006/main" name="1_Contact Us (Final Slide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HEC_Blue_Standard.pot [Compatibility Mode]" id="{B5A42A8A-0C71-4862-A086-E436775E9491}" vid="{E53A0F9B-6F2B-4042-B8E9-66F02D410B4B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EC7D221DB6FB4AA8E088C468302DFE" ma:contentTypeVersion="11" ma:contentTypeDescription="Create a new document." ma:contentTypeScope="" ma:versionID="3260be94351c5988d9a89c15b751c331">
  <xsd:schema xmlns:xsd="http://www.w3.org/2001/XMLSchema" xmlns:xs="http://www.w3.org/2001/XMLSchema" xmlns:p="http://schemas.microsoft.com/office/2006/metadata/properties" xmlns:ns3="62bf9236-2de7-49db-8d09-d5f7706a782f" xmlns:ns4="debf10d1-ec25-491b-81a0-328cff602862" targetNamespace="http://schemas.microsoft.com/office/2006/metadata/properties" ma:root="true" ma:fieldsID="00ca25860055ddcc1cb0de394582156d" ns3:_="" ns4:_="">
    <xsd:import namespace="62bf9236-2de7-49db-8d09-d5f7706a782f"/>
    <xsd:import namespace="debf10d1-ec25-491b-81a0-328cff6028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bf9236-2de7-49db-8d09-d5f7706a78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f10d1-ec25-491b-81a0-328cff60286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2bf9236-2de7-49db-8d09-d5f7706a782f" xsi:nil="true"/>
  </documentManagement>
</p:properties>
</file>

<file path=customXml/itemProps1.xml><?xml version="1.0" encoding="utf-8"?>
<ds:datastoreItem xmlns:ds="http://schemas.openxmlformats.org/officeDocument/2006/customXml" ds:itemID="{87026D45-0203-4290-A51E-78E740E72FF9}">
  <ds:schemaRefs>
    <ds:schemaRef ds:uri="62bf9236-2de7-49db-8d09-d5f7706a782f"/>
    <ds:schemaRef ds:uri="debf10d1-ec25-491b-81a0-328cff6028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015DA6B-8F52-415E-97DA-EF3CA048C2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DF39B9-E131-46D7-A552-B92A5DE0E34C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debf10d1-ec25-491b-81a0-328cff602862"/>
    <ds:schemaRef ds:uri="http://purl.org/dc/terms/"/>
    <ds:schemaRef ds:uri="http://schemas.openxmlformats.org/package/2006/metadata/core-properties"/>
    <ds:schemaRef ds:uri="http://purl.org/dc/dcmitype/"/>
    <ds:schemaRef ds:uri="62bf9236-2de7-49db-8d09-d5f7706a782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DHEC Blue Widescreen</Template>
  <TotalTime>251</TotalTime>
  <Words>463</Words>
  <Application>Microsoft Office PowerPoint</Application>
  <PresentationFormat>Widescreen</PresentationFormat>
  <Paragraphs>50</Paragraphs>
  <Slides>10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Open Sans</vt:lpstr>
      <vt:lpstr>Aptos</vt:lpstr>
      <vt:lpstr>Montserrat</vt:lpstr>
      <vt:lpstr>Arial</vt:lpstr>
      <vt:lpstr>Calibri Light</vt:lpstr>
      <vt:lpstr>Cover</vt:lpstr>
      <vt:lpstr>Interior</vt:lpstr>
      <vt:lpstr>Contact us (Final Slide)</vt:lpstr>
      <vt:lpstr>Office Theme</vt:lpstr>
      <vt:lpstr>Interior Slides</vt:lpstr>
      <vt:lpstr>1_Contact Us (Final Slide)</vt:lpstr>
      <vt:lpstr>Provider Communication</vt:lpstr>
      <vt:lpstr>What is Provider Communication?</vt:lpstr>
      <vt:lpstr>Why is it important?</vt:lpstr>
      <vt:lpstr>Tips for improving communication:</vt:lpstr>
      <vt:lpstr>Before your appointment</vt:lpstr>
      <vt:lpstr>During your appointment</vt:lpstr>
      <vt:lpstr>After your appointment</vt:lpstr>
      <vt:lpstr>Tips for Provider Communication: Patient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Provider Communication</dc:title>
  <dc:creator>Jennings, Andre J.</dc:creator>
  <cp:lastModifiedBy>Massey-Shands, Keri</cp:lastModifiedBy>
  <cp:revision>4</cp:revision>
  <dcterms:created xsi:type="dcterms:W3CDTF">2024-01-09T20:05:41Z</dcterms:created>
  <dcterms:modified xsi:type="dcterms:W3CDTF">2024-01-29T19:11:44Z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0x010100A8EC7D221DB6FB4AA8E088C468302DFE</vt:lpwstr>
  </property>
</Properties>
</file>